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65" r:id="rId2"/>
    <p:sldId id="376" r:id="rId3"/>
    <p:sldId id="350" r:id="rId4"/>
    <p:sldId id="351" r:id="rId5"/>
    <p:sldId id="352" r:id="rId6"/>
    <p:sldId id="266" r:id="rId7"/>
    <p:sldId id="333" r:id="rId8"/>
    <p:sldId id="355" r:id="rId9"/>
    <p:sldId id="357" r:id="rId10"/>
    <p:sldId id="358" r:id="rId11"/>
    <p:sldId id="360" r:id="rId12"/>
    <p:sldId id="362" r:id="rId13"/>
    <p:sldId id="363" r:id="rId14"/>
    <p:sldId id="364" r:id="rId15"/>
    <p:sldId id="365" r:id="rId16"/>
    <p:sldId id="378" r:id="rId17"/>
    <p:sldId id="374" r:id="rId18"/>
    <p:sldId id="366" r:id="rId19"/>
    <p:sldId id="373" r:id="rId20"/>
    <p:sldId id="367" r:id="rId21"/>
    <p:sldId id="371" r:id="rId22"/>
    <p:sldId id="377" r:id="rId23"/>
    <p:sldId id="369" r:id="rId24"/>
    <p:sldId id="379" r:id="rId25"/>
    <p:sldId id="384" r:id="rId26"/>
    <p:sldId id="385" r:id="rId27"/>
    <p:sldId id="368" r:id="rId28"/>
    <p:sldId id="375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6600"/>
    <a:srgbClr val="C34C03"/>
    <a:srgbClr val="D9F5FF"/>
    <a:srgbClr val="B9ED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7345" autoAdjust="0"/>
  </p:normalViewPr>
  <p:slideViewPr>
    <p:cSldViewPr snapToGrid="0">
      <p:cViewPr varScale="1">
        <p:scale>
          <a:sx n="74" d="100"/>
          <a:sy n="74" d="100"/>
        </p:scale>
        <p:origin x="129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 LƯỢNG ĐẢNG VIÊN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9.448896857222161E-2"/>
          <c:y val="7.56794768551504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Số liệu Đảng viên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3D6-436D-BDF1-18439D5D23B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3D6-436D-BDF1-18439D5D23B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Chính thức</c:v>
                </c:pt>
                <c:pt idx="1">
                  <c:v>Dự bị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3D6-436D-BDF1-18439D5D23B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9731576488853479"/>
          <c:y val="0.35323104017520651"/>
          <c:w val="0.3469211641712463"/>
          <c:h val="0.18023722265679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1600" b="1" i="0" u="none" strike="noStrike" baseline="0" dirty="0" smtClean="0">
                <a:effectLst/>
              </a:rPr>
              <a:t>THỜI GIAN VÀO ĐẢNG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9167782664500891"/>
          <c:y val="4.74690940143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Số Đảng viên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664-49C6-A486-B1F2B787FB1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664-49C6-A486-B1F2B787FB1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Từ tháng 5/1980 đến 4/1990 </c:v>
                </c:pt>
                <c:pt idx="1">
                  <c:v>Từ tháng 5/1990 đến 4/2000 </c:v>
                </c:pt>
                <c:pt idx="2">
                  <c:v>Từ tháng 5/2000 đến 4/2010 </c:v>
                </c:pt>
                <c:pt idx="3">
                  <c:v>Từ tháng 5/2010 đến 01/2020 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2</c:v>
                </c:pt>
                <c:pt idx="2">
                  <c:v>9</c:v>
                </c:pt>
                <c:pt idx="3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664-49C6-A486-B1F2B787FB1F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5648220048481053"/>
          <c:y val="0.26835728101903233"/>
          <c:w val="0.52744733730178539"/>
          <c:h val="0.422697374056997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1600" b="1" i="0" u="none" strike="noStrike" baseline="0" dirty="0" smtClean="0">
                <a:effectLst/>
              </a:rPr>
              <a:t>TUỔI ĐỜI CỦA ĐẠI BIỂU</a:t>
            </a:r>
            <a:r>
              <a:rPr lang="en-US" sz="1600" b="0" i="0" u="none" strike="noStrike" baseline="0" dirty="0" smtClean="0">
                <a:effectLst/>
              </a:rPr>
              <a:t> </a:t>
            </a:r>
            <a:endParaRPr lang="en-US" sz="1200" b="1" i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8899947582896918"/>
          <c:y val="6.74786531682600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Số Đảng viên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47-4106-A26E-C51BD36EE162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F47-4106-A26E-C51BD36EE162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F47-4106-A26E-C51BD36EE162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F47-4106-A26E-C51BD36EE16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Dưới 30 tuổi </c:v>
                </c:pt>
                <c:pt idx="1">
                  <c:v>từ 31 - 40 tuổi </c:v>
                </c:pt>
                <c:pt idx="2">
                  <c:v>từ 41 - 50 tuổi </c:v>
                </c:pt>
                <c:pt idx="3">
                  <c:v>từ 51 - 60 tuổi 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8</c:v>
                </c:pt>
                <c:pt idx="3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F47-4106-A26E-C51BD36EE162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7255266269821472"/>
          <c:y val="0.25501747838393118"/>
          <c:w val="0.52744733730178539"/>
          <c:h val="0.422697374056997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D5887-35F0-48EB-AB83-0739A26817D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4" name="Chỗ dành sẵn cho Hình ảnh của Bản chiế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Chỗ dành sẵn cho Ghi chú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vi-VN"/>
              <a:t>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C1F96-A00E-437B-955C-E94EF462D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02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C1F96-A00E-437B-955C-E94EF462D1A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145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C1F96-A00E-437B-955C-E94EF462D1A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872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32" y="200569"/>
            <a:ext cx="1865018" cy="154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375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2717164" y="1756103"/>
            <a:ext cx="3709669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ĐẠI </a:t>
            </a:r>
            <a:r>
              <a:rPr lang="en-US" sz="2400" b="1" dirty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HỘI </a:t>
            </a:r>
            <a:r>
              <a:rPr lang="en-US" sz="2400" b="1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ĐẢNG</a:t>
            </a:r>
            <a:r>
              <a:rPr lang="en-US" sz="2400" b="1" baseline="0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 VIÊN </a:t>
            </a:r>
            <a:r>
              <a:rPr lang="en-US" sz="2400" b="1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CHI BỘ</a:t>
            </a:r>
            <a:r>
              <a:rPr lang="en-US" sz="2400" b="1" baseline="0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 </a:t>
            </a:r>
            <a:r>
              <a:rPr lang="en-US" sz="2400" b="1" dirty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2</a:t>
            </a:r>
            <a:endParaRPr lang="en-US" sz="2400" b="1" dirty="0">
              <a:ln w="28575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HelvetIns" panose="02040603050506020204" pitchFamily="18" charset="0"/>
            </a:endParaRPr>
          </a:p>
          <a:p>
            <a:pPr algn="ctr"/>
            <a:r>
              <a:rPr lang="en-US" sz="1400" b="0" cap="none" spc="0" dirty="0" smtClean="0">
                <a:ln>
                  <a:noFill/>
                </a:ln>
                <a:solidFill>
                  <a:srgbClr val="003300"/>
                </a:solidFill>
                <a:effectLst/>
                <a:latin typeface="UTM HelvetIns" panose="02040603050506020204" pitchFamily="18" charset="0"/>
              </a:rPr>
              <a:t>LẦN THỨ V, NHIỆM KỲ 2020 - 2023</a:t>
            </a:r>
            <a:endParaRPr lang="en-US" sz="1400" b="0" cap="none" spc="0" dirty="0">
              <a:ln>
                <a:noFill/>
              </a:ln>
              <a:solidFill>
                <a:srgbClr val="003300"/>
              </a:solidFill>
              <a:effectLst/>
              <a:latin typeface="UTM HelvetIns" panose="020406030505060202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32" y="200569"/>
            <a:ext cx="1865018" cy="154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587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2717164" y="1756103"/>
            <a:ext cx="3709669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ĐẠI </a:t>
            </a:r>
            <a:r>
              <a:rPr lang="en-US" sz="2400" b="1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HỘI </a:t>
            </a:r>
            <a:r>
              <a:rPr lang="en-US" sz="2400" b="1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ĐẢNG</a:t>
            </a:r>
            <a:r>
              <a:rPr lang="en-US" sz="2400" b="1" baseline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 VIÊN </a:t>
            </a:r>
            <a:r>
              <a:rPr lang="en-US" sz="2400" b="1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CHI BỘ</a:t>
            </a:r>
            <a:r>
              <a:rPr lang="en-US" sz="2400" b="1" baseline="0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 </a:t>
            </a:r>
            <a:r>
              <a:rPr lang="en-US" sz="2400" b="1" smtClean="0">
                <a:ln w="28575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UTM HelvetIns" panose="02040603050506020204" pitchFamily="18" charset="0"/>
              </a:rPr>
              <a:t>2</a:t>
            </a:r>
            <a:endParaRPr lang="en-US" sz="2400" b="1">
              <a:ln w="28575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UTM HelvetIns" panose="02040603050506020204" pitchFamily="18" charset="0"/>
            </a:endParaRPr>
          </a:p>
          <a:p>
            <a:pPr algn="ctr"/>
            <a:r>
              <a:rPr lang="en-US" sz="1400" b="0" cap="none" spc="0" smtClean="0">
                <a:ln>
                  <a:noFill/>
                </a:ln>
                <a:solidFill>
                  <a:srgbClr val="003300"/>
                </a:solidFill>
                <a:effectLst/>
                <a:latin typeface="UTM HelvetIns" panose="02040603050506020204" pitchFamily="18" charset="0"/>
              </a:rPr>
              <a:t>LẦN THỨ V, NHIỆM KỲ 2020 - 2023</a:t>
            </a:r>
            <a:endParaRPr lang="en-US" sz="1400" b="0" cap="none" spc="0" dirty="0">
              <a:ln>
                <a:noFill/>
              </a:ln>
              <a:solidFill>
                <a:srgbClr val="003300"/>
              </a:solidFill>
              <a:effectLst/>
              <a:latin typeface="UTM HelvetIns" panose="020406030505060202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32" y="200569"/>
            <a:ext cx="1865018" cy="154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20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881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0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18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72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533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762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46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969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152400" y="914400"/>
            <a:ext cx="88392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 smtClean="0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52400" y="1371600"/>
            <a:ext cx="88392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661946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A72D6-7FB4-4354-8B65-39BC26CC451E}" type="datetimeFigureOut">
              <a:rPr lang="en-US" smtClean="0"/>
              <a:t>12/02/2020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64DC0-3A69-44EB-A132-60FC3923A9B5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 descr="C:\Users\Administrator\Desktop\Dai hoi chi bo SV\10. Phong san khau , the bieu quyet\TRINH CHIEU\HINH NEN\01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2" y="-481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ction Button: Home 7">
            <a:hlinkClick r:id="" action="ppaction://hlinkshowjump?jump=firstslide" highlightClick="1"/>
          </p:cNvPr>
          <p:cNvSpPr/>
          <p:nvPr userDrawn="1"/>
        </p:nvSpPr>
        <p:spPr>
          <a:xfrm>
            <a:off x="8674768" y="6533146"/>
            <a:ext cx="369651" cy="23190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ction Button: Return 8">
            <a:hlinkClick r:id="" action="ppaction://hlinkshowjump?jump=lastslideviewed" highlightClick="1"/>
          </p:cNvPr>
          <p:cNvSpPr/>
          <p:nvPr userDrawn="1"/>
        </p:nvSpPr>
        <p:spPr>
          <a:xfrm>
            <a:off x="8229091" y="6533146"/>
            <a:ext cx="355582" cy="231908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454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1/untitled-prezi/content/Prezi.exe" TargetMode="Externa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Microsoft_Excel_97-2003_Worksheet1.xls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hyperlink" Target="../1/untitled-prezi/content/Prezi.exe" TargetMode="External"/><Relationship Id="rId4" Type="http://schemas.openxmlformats.org/officeDocument/2006/relationships/image" Target="../media/image1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hyperlink" Target="../1/untitled-prezi/content/Prezi.exe" TargetMode="External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Excel_97-2003_Worksheet3.xls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../1/untitled-prezi/content/Prezi.exe" TargetMode="Externa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̀nh chữ nhật 10"/>
          <p:cNvSpPr/>
          <p:nvPr/>
        </p:nvSpPr>
        <p:spPr>
          <a:xfrm>
            <a:off x="4505032" y="4010423"/>
            <a:ext cx="184730" cy="41549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endParaRPr lang="vi-VN" sz="2100" b="1" dirty="0">
              <a:ln w="76200">
                <a:noFill/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32" y="200569"/>
            <a:ext cx="1865018" cy="1542027"/>
          </a:xfrm>
          <a:prstGeom prst="rect">
            <a:avLst/>
          </a:prstGeom>
        </p:spPr>
      </p:pic>
      <p:sp>
        <p:nvSpPr>
          <p:cNvPr id="11" name="Hình chữ nhật 13"/>
          <p:cNvSpPr/>
          <p:nvPr/>
        </p:nvSpPr>
        <p:spPr>
          <a:xfrm>
            <a:off x="3875082" y="2763928"/>
            <a:ext cx="1444627" cy="52322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76200">
                  <a:noFill/>
                  <a:prstDash val="solid"/>
                </a:ln>
                <a:solidFill>
                  <a:srgbClr val="0033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UTM HelvetIns" panose="02040603050506020204" pitchFamily="18" charset="0"/>
              </a:rPr>
              <a:t>CHI BỘ 2</a:t>
            </a:r>
            <a:endParaRPr lang="vi-VN" sz="2800" b="1" dirty="0">
              <a:ln w="76200">
                <a:noFill/>
                <a:prstDash val="solid"/>
              </a:ln>
              <a:solidFill>
                <a:srgbClr val="0033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UTM HelvetIns" panose="020406030505060202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694206" y="3454236"/>
            <a:ext cx="5806397" cy="1446550"/>
            <a:chOff x="1694206" y="3454236"/>
            <a:chExt cx="5806397" cy="1446550"/>
          </a:xfrm>
        </p:grpSpPr>
        <p:sp>
          <p:nvSpPr>
            <p:cNvPr id="12" name="Hình chữ nhật 13"/>
            <p:cNvSpPr/>
            <p:nvPr/>
          </p:nvSpPr>
          <p:spPr>
            <a:xfrm>
              <a:off x="1694206" y="4377566"/>
              <a:ext cx="5806397" cy="52322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>
                  <a:ln w="76200">
                    <a:noFill/>
                    <a:prstDash val="solid"/>
                  </a:ln>
                  <a:solidFill>
                    <a:srgbClr val="0033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LẦN THỨ  </a:t>
              </a:r>
              <a:r>
                <a:rPr lang="en-US" sz="2800" b="1" dirty="0" smtClean="0">
                  <a:ln w="76200">
                    <a:noFill/>
                    <a:prstDash val="solid"/>
                  </a:ln>
                  <a:solidFill>
                    <a:srgbClr val="0033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V – NHIỆM KỲ (2020 – 2023)</a:t>
              </a:r>
              <a:endParaRPr lang="vi-VN" sz="2800" b="1" dirty="0">
                <a:ln w="76200">
                  <a:noFill/>
                  <a:prstDash val="solid"/>
                </a:ln>
                <a:solidFill>
                  <a:srgbClr val="0033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3" name="Hình chữ nhật 7"/>
            <p:cNvSpPr/>
            <p:nvPr/>
          </p:nvSpPr>
          <p:spPr>
            <a:xfrm>
              <a:off x="1843277" y="3454236"/>
              <a:ext cx="5508238" cy="92333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76200">
                    <a:noFill/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ĐẠI HỘI </a:t>
              </a:r>
              <a:r>
                <a:rPr lang="en-US" sz="5400" b="1" dirty="0" smtClean="0">
                  <a:ln w="76200">
                    <a:noFill/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ĐẢNG VIÊN</a:t>
              </a:r>
              <a:endParaRPr lang="vi-VN" sz="5400" b="1" dirty="0">
                <a:ln w="762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sp>
        <p:nvSpPr>
          <p:cNvPr id="15" name="Hình chữ nhật 13"/>
          <p:cNvSpPr/>
          <p:nvPr/>
        </p:nvSpPr>
        <p:spPr>
          <a:xfrm>
            <a:off x="1247762" y="1711819"/>
            <a:ext cx="6928949" cy="95410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3300"/>
                </a:solidFill>
                <a:latin typeface="UTM Cafeta" panose="02040603050506020204" pitchFamily="18" charset="0"/>
              </a:rPr>
              <a:t>ĐẢNG ỦY TRƯỜNG CAO ĐẲNG LÝ </a:t>
            </a:r>
            <a:r>
              <a:rPr lang="en-US" sz="2800" b="1" dirty="0">
                <a:solidFill>
                  <a:srgbClr val="003300"/>
                </a:solidFill>
                <a:latin typeface="UTM Cafeta" panose="02040603050506020204" pitchFamily="18" charset="0"/>
              </a:rPr>
              <a:t>TỰ TRỌNG</a:t>
            </a:r>
            <a:endParaRPr lang="en-US" sz="2800" b="1" dirty="0" smtClean="0">
              <a:solidFill>
                <a:srgbClr val="003300"/>
              </a:solidFill>
              <a:latin typeface="UTM Cafeta" panose="02040603050506020204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3300"/>
                </a:solidFill>
                <a:latin typeface="UTM Cafeta" panose="02040603050506020204" pitchFamily="18" charset="0"/>
              </a:rPr>
              <a:t>THÀNH PHỐ HỒ CHÍ MINH</a:t>
            </a:r>
            <a:endParaRPr lang="vi-VN" sz="2800" b="1" dirty="0">
              <a:solidFill>
                <a:srgbClr val="003300"/>
              </a:solidFill>
              <a:latin typeface="UTM Swiss 721 Black Condensed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98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3"/>
    </mc:Choice>
    <mc:Fallback xmlns="">
      <p:transition spd="slow" advTm="239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>
            <a:hlinkClick r:id="rId2" action="ppaction://hlinkfile"/>
          </p:cNvPr>
          <p:cNvSpPr/>
          <p:nvPr/>
        </p:nvSpPr>
        <p:spPr>
          <a:xfrm>
            <a:off x="576941" y="2518062"/>
            <a:ext cx="8301588" cy="6155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ĐOÀN CHỦ TỊCH VÀ THƯ KÝ</a:t>
            </a:r>
            <a:endParaRPr lang="en-US" sz="3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76941" y="3133615"/>
            <a:ext cx="7870371" cy="17186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500" dirty="0" smtClean="0">
                <a:latin typeface="UTM Cafeta" panose="02040603050506020204" pitchFamily="18" charset="0"/>
              </a:rPr>
              <a:t>1. </a:t>
            </a:r>
            <a:r>
              <a:rPr lang="en-US" sz="2500" b="1" dirty="0" err="1" smtClean="0">
                <a:latin typeface="UTM Cafeta" panose="02040603050506020204" pitchFamily="18" charset="0"/>
              </a:rPr>
              <a:t>Đoàn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Chủ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tịch</a:t>
            </a:r>
            <a:r>
              <a:rPr lang="en-US" sz="2500" b="1" dirty="0" smtClean="0">
                <a:latin typeface="UTM Cafeta" panose="02040603050506020204" pitchFamily="18" charset="0"/>
              </a:rPr>
              <a:t>, </a:t>
            </a:r>
            <a:r>
              <a:rPr lang="en-US" sz="2500" b="1" dirty="0" err="1" smtClean="0">
                <a:latin typeface="UTM Cafeta" panose="02040603050506020204" pitchFamily="18" charset="0"/>
              </a:rPr>
              <a:t>gồm</a:t>
            </a:r>
            <a:r>
              <a:rPr lang="en-US" sz="2500" b="1" dirty="0" smtClean="0">
                <a:latin typeface="UTM Cafeta" panose="02040603050506020204" pitchFamily="18" charset="0"/>
              </a:rPr>
              <a:t> 03 </a:t>
            </a:r>
            <a:r>
              <a:rPr lang="en-US" sz="2500" b="1" dirty="0" err="1" smtClean="0">
                <a:latin typeface="UTM Cafeta" panose="02040603050506020204" pitchFamily="18" charset="0"/>
              </a:rPr>
              <a:t>đồng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chí</a:t>
            </a:r>
            <a:r>
              <a:rPr lang="en-US" sz="2500" b="1" dirty="0" smtClean="0">
                <a:latin typeface="UTM Cafeta" panose="02040603050506020204" pitchFamily="18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en-US" sz="2500" dirty="0" smtClean="0">
                <a:latin typeface="UTM Cafeta" panose="02040603050506020204" pitchFamily="18" charset="0"/>
              </a:rPr>
              <a:t>Đ/c </a:t>
            </a:r>
            <a:r>
              <a:rPr lang="en-US" sz="2500" dirty="0" err="1" smtClean="0">
                <a:latin typeface="UTM Cafeta" panose="02040603050506020204" pitchFamily="18" charset="0"/>
              </a:rPr>
              <a:t>Lâm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Viết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Dũng</a:t>
            </a:r>
            <a:r>
              <a:rPr lang="en-US" sz="2500" dirty="0" smtClean="0">
                <a:latin typeface="UTM Cafeta" panose="02040603050506020204" pitchFamily="18" charset="0"/>
              </a:rPr>
              <a:t> – </a:t>
            </a:r>
            <a:r>
              <a:rPr lang="en-US" sz="2500" dirty="0" err="1" smtClean="0">
                <a:latin typeface="UTM Cafeta" panose="02040603050506020204" pitchFamily="18" charset="0"/>
              </a:rPr>
              <a:t>Bí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thư</a:t>
            </a:r>
            <a:r>
              <a:rPr lang="en-US" sz="2500" dirty="0" smtClean="0">
                <a:latin typeface="UTM Cafeta" panose="02040603050506020204" pitchFamily="18" charset="0"/>
              </a:rPr>
              <a:t> Chi </a:t>
            </a:r>
            <a:r>
              <a:rPr lang="en-US" sz="2500" dirty="0" err="1" smtClean="0">
                <a:latin typeface="UTM Cafeta" panose="02040603050506020204" pitchFamily="18" charset="0"/>
              </a:rPr>
              <a:t>bộ</a:t>
            </a:r>
            <a:r>
              <a:rPr lang="en-US" sz="2500" dirty="0" smtClean="0">
                <a:latin typeface="UTM Cafeta" panose="02040603050506020204" pitchFamily="18" charset="0"/>
              </a:rPr>
              <a:t> 02;</a:t>
            </a:r>
          </a:p>
          <a:p>
            <a:pPr marL="342900" indent="-342900">
              <a:buFontTx/>
              <a:buChar char="-"/>
            </a:pPr>
            <a:r>
              <a:rPr lang="en-US" sz="2500" dirty="0" smtClean="0">
                <a:latin typeface="UTM Cafeta" panose="02040603050506020204" pitchFamily="18" charset="0"/>
              </a:rPr>
              <a:t>Đ/c </a:t>
            </a:r>
            <a:r>
              <a:rPr lang="en-US" sz="2500" dirty="0" err="1" smtClean="0">
                <a:latin typeface="UTM Cafeta" panose="02040603050506020204" pitchFamily="18" charset="0"/>
              </a:rPr>
              <a:t>Nguyễn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Thị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Hoa</a:t>
            </a:r>
            <a:r>
              <a:rPr lang="en-US" sz="2500" dirty="0" smtClean="0">
                <a:latin typeface="UTM Cafeta" panose="02040603050506020204" pitchFamily="18" charset="0"/>
              </a:rPr>
              <a:t> – </a:t>
            </a:r>
            <a:r>
              <a:rPr lang="en-US" sz="2500" dirty="0" err="1" smtClean="0">
                <a:latin typeface="UTM Cafeta" panose="02040603050506020204" pitchFamily="18" charset="0"/>
              </a:rPr>
              <a:t>Phó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Bí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thư</a:t>
            </a:r>
            <a:r>
              <a:rPr lang="en-US" sz="2500" dirty="0" smtClean="0">
                <a:latin typeface="UTM Cafeta" panose="02040603050506020204" pitchFamily="18" charset="0"/>
              </a:rPr>
              <a:t> Chi </a:t>
            </a:r>
            <a:r>
              <a:rPr lang="en-US" sz="2500" dirty="0" err="1" smtClean="0">
                <a:latin typeface="UTM Cafeta" panose="02040603050506020204" pitchFamily="18" charset="0"/>
              </a:rPr>
              <a:t>bộ</a:t>
            </a:r>
            <a:r>
              <a:rPr lang="en-US" sz="2500" dirty="0" smtClean="0">
                <a:latin typeface="UTM Cafeta" panose="02040603050506020204" pitchFamily="18" charset="0"/>
              </a:rPr>
              <a:t> 02;</a:t>
            </a:r>
          </a:p>
          <a:p>
            <a:pPr marL="342900" indent="-342900">
              <a:buFontTx/>
              <a:buChar char="-"/>
            </a:pPr>
            <a:r>
              <a:rPr lang="en-US" sz="2500" dirty="0" smtClean="0">
                <a:latin typeface="UTM Cafeta" panose="02040603050506020204" pitchFamily="18" charset="0"/>
              </a:rPr>
              <a:t>Đ/c </a:t>
            </a:r>
            <a:r>
              <a:rPr lang="en-US" sz="2500" dirty="0" err="1" smtClean="0">
                <a:latin typeface="UTM Cafeta" panose="02040603050506020204" pitchFamily="18" charset="0"/>
              </a:rPr>
              <a:t>Nguyễn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Văn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Chì</a:t>
            </a:r>
            <a:r>
              <a:rPr lang="en-US" sz="2500" dirty="0" smtClean="0">
                <a:latin typeface="UTM Cafeta" panose="02040603050506020204" pitchFamily="18" charset="0"/>
              </a:rPr>
              <a:t> – </a:t>
            </a:r>
            <a:r>
              <a:rPr lang="en-US" sz="2500" dirty="0" err="1" smtClean="0">
                <a:latin typeface="UTM Cafeta" panose="02040603050506020204" pitchFamily="18" charset="0"/>
              </a:rPr>
              <a:t>Cấp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ủy</a:t>
            </a:r>
            <a:r>
              <a:rPr lang="en-US" sz="2500" dirty="0" smtClean="0">
                <a:latin typeface="UTM Cafeta" panose="02040603050506020204" pitchFamily="18" charset="0"/>
              </a:rPr>
              <a:t> Chi </a:t>
            </a:r>
            <a:r>
              <a:rPr lang="en-US" sz="2500" dirty="0" err="1" smtClean="0">
                <a:latin typeface="UTM Cafeta" panose="02040603050506020204" pitchFamily="18" charset="0"/>
              </a:rPr>
              <a:t>bộ</a:t>
            </a:r>
            <a:r>
              <a:rPr lang="en-US" sz="2500" dirty="0" smtClean="0">
                <a:latin typeface="UTM Cafeta" panose="02040603050506020204" pitchFamily="18" charset="0"/>
              </a:rPr>
              <a:t> 02.</a:t>
            </a:r>
            <a:endParaRPr lang="en-US" sz="2500" dirty="0">
              <a:latin typeface="UTM Cafeta" panose="0204060305050602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6940" y="4977163"/>
            <a:ext cx="7870371" cy="118766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500" dirty="0">
                <a:latin typeface="UTM Cafeta" panose="02040603050506020204" pitchFamily="18" charset="0"/>
              </a:rPr>
              <a:t>2</a:t>
            </a:r>
            <a:r>
              <a:rPr lang="en-US" sz="2500" dirty="0" smtClean="0">
                <a:latin typeface="UTM Cafeta" panose="02040603050506020204" pitchFamily="18" charset="0"/>
              </a:rPr>
              <a:t>. </a:t>
            </a:r>
            <a:r>
              <a:rPr lang="en-US" sz="2500" b="1" dirty="0" err="1" smtClean="0">
                <a:latin typeface="UTM Cafeta" panose="02040603050506020204" pitchFamily="18" charset="0"/>
              </a:rPr>
              <a:t>Đoàn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Thư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ký</a:t>
            </a:r>
            <a:r>
              <a:rPr lang="en-US" sz="2500" b="1" dirty="0" smtClean="0">
                <a:latin typeface="UTM Cafeta" panose="02040603050506020204" pitchFamily="18" charset="0"/>
              </a:rPr>
              <a:t>, </a:t>
            </a:r>
            <a:r>
              <a:rPr lang="en-US" sz="2500" b="1" dirty="0" err="1" smtClean="0">
                <a:latin typeface="UTM Cafeta" panose="02040603050506020204" pitchFamily="18" charset="0"/>
              </a:rPr>
              <a:t>gồm</a:t>
            </a:r>
            <a:r>
              <a:rPr lang="en-US" sz="2500" b="1" dirty="0" smtClean="0">
                <a:latin typeface="UTM Cafeta" panose="02040603050506020204" pitchFamily="18" charset="0"/>
              </a:rPr>
              <a:t> 01 </a:t>
            </a:r>
            <a:r>
              <a:rPr lang="en-US" sz="2500" b="1" dirty="0" err="1" smtClean="0">
                <a:latin typeface="UTM Cafeta" panose="02040603050506020204" pitchFamily="18" charset="0"/>
              </a:rPr>
              <a:t>đồng</a:t>
            </a:r>
            <a:r>
              <a:rPr lang="en-US" sz="2500" b="1" dirty="0" smtClean="0">
                <a:latin typeface="UTM Cafeta" panose="02040603050506020204" pitchFamily="18" charset="0"/>
              </a:rPr>
              <a:t> </a:t>
            </a:r>
            <a:r>
              <a:rPr lang="en-US" sz="2500" b="1" dirty="0" err="1" smtClean="0">
                <a:latin typeface="UTM Cafeta" panose="02040603050506020204" pitchFamily="18" charset="0"/>
              </a:rPr>
              <a:t>chí</a:t>
            </a:r>
            <a:r>
              <a:rPr lang="en-US" sz="2500" b="1" dirty="0" smtClean="0">
                <a:latin typeface="UTM Cafeta" panose="02040603050506020204" pitchFamily="18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en-US" sz="2500" dirty="0" smtClean="0">
                <a:latin typeface="UTM Cafeta" panose="02040603050506020204" pitchFamily="18" charset="0"/>
              </a:rPr>
              <a:t>Đ/c </a:t>
            </a:r>
            <a:r>
              <a:rPr lang="en-US" sz="2500" dirty="0" err="1" smtClean="0">
                <a:latin typeface="UTM Cafeta" panose="02040603050506020204" pitchFamily="18" charset="0"/>
              </a:rPr>
              <a:t>Nguyễn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Chí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Nhân</a:t>
            </a:r>
            <a:r>
              <a:rPr lang="en-US" sz="2500" dirty="0" smtClean="0">
                <a:latin typeface="UTM Cafeta" panose="02040603050506020204" pitchFamily="18" charset="0"/>
              </a:rPr>
              <a:t> – </a:t>
            </a:r>
            <a:r>
              <a:rPr lang="en-US" sz="2500" dirty="0" err="1" smtClean="0">
                <a:latin typeface="UTM Cafeta" panose="02040603050506020204" pitchFamily="18" charset="0"/>
              </a:rPr>
              <a:t>Đảng</a:t>
            </a:r>
            <a:r>
              <a:rPr lang="en-US" sz="2500" dirty="0" smtClean="0">
                <a:latin typeface="UTM Cafeta" panose="02040603050506020204" pitchFamily="18" charset="0"/>
              </a:rPr>
              <a:t> </a:t>
            </a:r>
            <a:r>
              <a:rPr lang="en-US" sz="2500" dirty="0" err="1" smtClean="0">
                <a:latin typeface="UTM Cafeta" panose="02040603050506020204" pitchFamily="18" charset="0"/>
              </a:rPr>
              <a:t>viên</a:t>
            </a:r>
            <a:r>
              <a:rPr lang="en-US" sz="2500" dirty="0" smtClean="0">
                <a:latin typeface="UTM Cafeta" panose="02040603050506020204" pitchFamily="18" charset="0"/>
              </a:rPr>
              <a:t> Chi </a:t>
            </a:r>
            <a:r>
              <a:rPr lang="en-US" sz="2500" dirty="0" err="1" smtClean="0">
                <a:latin typeface="UTM Cafeta" panose="02040603050506020204" pitchFamily="18" charset="0"/>
              </a:rPr>
              <a:t>bộ</a:t>
            </a:r>
            <a:r>
              <a:rPr lang="en-US" sz="2500" dirty="0" smtClean="0">
                <a:latin typeface="UTM Cafeta" panose="02040603050506020204" pitchFamily="18" charset="0"/>
              </a:rPr>
              <a:t> 02;</a:t>
            </a:r>
          </a:p>
        </p:txBody>
      </p:sp>
    </p:spTree>
    <p:extLst>
      <p:ext uri="{BB962C8B-B14F-4D97-AF65-F5344CB8AC3E}">
        <p14:creationId xmlns:p14="http://schemas.microsoft.com/office/powerpoint/2010/main" val="187618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6942" y="3407393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latin typeface="UTM Cafeta" panose="02040603050506020204" pitchFamily="18" charset="0"/>
              </a:rPr>
              <a:t>1. </a:t>
            </a:r>
            <a:r>
              <a:rPr lang="en-US" sz="2000" dirty="0" err="1" smtClean="0">
                <a:latin typeface="UTM Cafeta" panose="02040603050506020204" pitchFamily="18" charset="0"/>
              </a:rPr>
              <a:t>Chào</a:t>
            </a:r>
            <a:r>
              <a:rPr lang="en-US" sz="2000" dirty="0" smtClean="0">
                <a:latin typeface="UTM Cafeta" panose="02040603050506020204" pitchFamily="18" charset="0"/>
              </a:rPr>
              <a:t> </a:t>
            </a:r>
            <a:r>
              <a:rPr lang="en-US" sz="2000" dirty="0" err="1" smtClean="0">
                <a:latin typeface="UTM Cafeta" panose="02040603050506020204" pitchFamily="18" charset="0"/>
              </a:rPr>
              <a:t>cờ</a:t>
            </a:r>
            <a:endParaRPr lang="en-US" sz="2000" dirty="0">
              <a:latin typeface="UTM Cafeta" panose="0204060305050602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76942" y="4146573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dirty="0" smtClean="0">
                <a:latin typeface="UTM Cafeta" panose="02040603050506020204" pitchFamily="18" charset="0"/>
              </a:rPr>
              <a:t>2.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vi-VN" dirty="0" smtClean="0">
                <a:latin typeface="UTM Cafeta" panose="02040603050506020204" pitchFamily="18" charset="0"/>
              </a:rPr>
              <a:t>Mời </a:t>
            </a:r>
            <a:r>
              <a:rPr lang="vi-VN" dirty="0">
                <a:latin typeface="UTM Cafeta" panose="02040603050506020204" pitchFamily="18" charset="0"/>
              </a:rPr>
              <a:t>Đoàn Chủ tịch, Đoàn Thư ký lên làm việc và thông báo Ban thẩm tra tư cách đại biểu đã hoạt động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6942" y="4841509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3. </a:t>
            </a:r>
            <a:r>
              <a:rPr lang="en-US" dirty="0" err="1" smtClean="0">
                <a:latin typeface="UTM Cafeta" panose="02040603050506020204" pitchFamily="18" charset="0"/>
              </a:rPr>
              <a:t>Đoàn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chủ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tịch</a:t>
            </a:r>
            <a:r>
              <a:rPr lang="en-US" dirty="0">
                <a:latin typeface="UTM Cafeta" panose="02040603050506020204" pitchFamily="18" charset="0"/>
              </a:rPr>
              <a:t> (</a:t>
            </a:r>
            <a:r>
              <a:rPr lang="en-US" dirty="0" err="1">
                <a:latin typeface="UTM Cafeta" panose="02040603050506020204" pitchFamily="18" charset="0"/>
              </a:rPr>
              <a:t>chủ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tịch</a:t>
            </a:r>
            <a:r>
              <a:rPr lang="en-US" dirty="0">
                <a:latin typeface="UTM Cafeta" panose="02040603050506020204" pitchFamily="18" charset="0"/>
              </a:rPr>
              <a:t>)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hội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trình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bày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diễn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văn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khai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mạc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hội</a:t>
            </a:r>
            <a:r>
              <a:rPr lang="en-US" dirty="0">
                <a:latin typeface="UTM Cafeta" panose="02040603050506020204" pitchFamily="18" charset="0"/>
              </a:rPr>
              <a:t>, </a:t>
            </a:r>
            <a:r>
              <a:rPr lang="en-US" dirty="0" err="1">
                <a:latin typeface="UTM Cafeta" panose="02040603050506020204" pitchFamily="18" charset="0"/>
              </a:rPr>
              <a:t>tuyên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bố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lý</a:t>
            </a:r>
            <a:r>
              <a:rPr lang="en-US" dirty="0">
                <a:latin typeface="UTM Cafeta" panose="02040603050506020204" pitchFamily="18" charset="0"/>
              </a:rPr>
              <a:t> do, </a:t>
            </a:r>
            <a:r>
              <a:rPr lang="en-US" dirty="0" err="1">
                <a:latin typeface="UTM Cafeta" panose="02040603050506020204" pitchFamily="18" charset="0"/>
              </a:rPr>
              <a:t>giới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thiệu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biểu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tham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dự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hội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76942" y="5560667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4. Ban </a:t>
            </a:r>
            <a:r>
              <a:rPr lang="en-US" dirty="0" err="1">
                <a:latin typeface="UTM Cafeta" panose="02040603050506020204" pitchFamily="18" charset="0"/>
              </a:rPr>
              <a:t>Báo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cáo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Đảng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viên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dự</a:t>
            </a:r>
            <a:r>
              <a:rPr lang="en-US" dirty="0">
                <a:latin typeface="UTM Cafeta" panose="02040603050506020204" pitchFamily="18" charset="0"/>
              </a:rPr>
              <a:t> ĐH </a:t>
            </a:r>
            <a:r>
              <a:rPr lang="en-US" dirty="0" err="1">
                <a:latin typeface="UTM Cafeta" panose="02040603050506020204" pitchFamily="18" charset="0"/>
              </a:rPr>
              <a:t>báo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cáo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đảng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viên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tham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dự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hội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10" name="Rectangle 41">
            <a:hlinkClick r:id="rId2" action="ppaction://hlinkfile"/>
          </p:cNvPr>
          <p:cNvSpPr/>
          <p:nvPr/>
        </p:nvSpPr>
        <p:spPr>
          <a:xfrm>
            <a:off x="576942" y="2577054"/>
            <a:ext cx="463854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err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Chương</a:t>
            </a:r>
            <a:r>
              <a:rPr lang="en-US" sz="36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 </a:t>
            </a:r>
            <a:r>
              <a:rPr lang="en-US" sz="3600" b="1" dirty="0" err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trình</a:t>
            </a:r>
            <a:r>
              <a:rPr lang="en-US" sz="36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 </a:t>
            </a:r>
            <a:r>
              <a:rPr lang="en-US" sz="3600" b="1" dirty="0" err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Đại</a:t>
            </a:r>
            <a:r>
              <a:rPr lang="en-US" sz="36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 </a:t>
            </a:r>
            <a:r>
              <a:rPr lang="en-US" sz="3600" b="1" dirty="0" err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hội</a:t>
            </a:r>
            <a:endParaRPr lang="en-US" sz="36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59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17">
        <p:split orient="vert"/>
      </p:transition>
    </mc:Choice>
    <mc:Fallback xmlns="">
      <p:transition spd="slow" advTm="261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6940" y="2737747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5. </a:t>
            </a:r>
            <a:r>
              <a:rPr lang="vi-VN" dirty="0">
                <a:latin typeface="UTM Cafeta" panose="02040603050506020204" pitchFamily="18" charset="0"/>
              </a:rPr>
              <a:t>Đoàn chủ tịch (chủ tịch) đại hội xin ý kiến đại hội biểu quyết công nhận tư cách đại </a:t>
            </a:r>
            <a:r>
              <a:rPr lang="vi-VN" dirty="0" smtClean="0">
                <a:latin typeface="UTM Cafeta" panose="02040603050506020204" pitchFamily="18" charset="0"/>
              </a:rPr>
              <a:t>hội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76940" y="3527669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6</a:t>
            </a:r>
            <a:r>
              <a:rPr lang="vi-VN" dirty="0" smtClean="0">
                <a:latin typeface="UTM Cafeta" panose="02040603050506020204" pitchFamily="18" charset="0"/>
              </a:rPr>
              <a:t>.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en-US" dirty="0">
                <a:latin typeface="UTM Cafeta" panose="02040603050506020204" pitchFamily="18" charset="0"/>
              </a:rPr>
              <a:t>B</a:t>
            </a:r>
            <a:r>
              <a:rPr lang="vi-VN" dirty="0">
                <a:latin typeface="UTM Cafeta" panose="02040603050506020204" pitchFamily="18" charset="0"/>
              </a:rPr>
              <a:t>áo cáo tổng kết việc thực hiện nghị quyết đại hội chi bộ nhiệm kỳ 2018 – 2020 và mục tiêu, phương hướng nhiệm vụ của chi bộ nhiệm </a:t>
            </a:r>
            <a:r>
              <a:rPr lang="vi-VN" dirty="0" smtClean="0">
                <a:latin typeface="UTM Cafeta" panose="02040603050506020204" pitchFamily="18" charset="0"/>
              </a:rPr>
              <a:t>kỳ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vi-VN" dirty="0">
                <a:latin typeface="UTM Cafeta" panose="02040603050506020204" pitchFamily="18" charset="0"/>
              </a:rPr>
              <a:t>2020 – </a:t>
            </a:r>
            <a:r>
              <a:rPr lang="vi-VN" dirty="0" smtClean="0">
                <a:latin typeface="UTM Cafeta" panose="02040603050506020204" pitchFamily="18" charset="0"/>
              </a:rPr>
              <a:t>2023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6940" y="4266234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7. </a:t>
            </a:r>
            <a:r>
              <a:rPr lang="vi-VN" dirty="0">
                <a:latin typeface="UTM Cafeta" panose="02040603050506020204" pitchFamily="18" charset="0"/>
              </a:rPr>
              <a:t>Đoàn chủ tịch (chủ tịch) đại hội trình bày Báo cáo kiểm điểm của Cấp ủy chi bộ nhiệm kỳ 2018 – </a:t>
            </a:r>
            <a:r>
              <a:rPr lang="vi-VN" dirty="0" smtClean="0">
                <a:latin typeface="UTM Cafeta" panose="02040603050506020204" pitchFamily="18" charset="0"/>
              </a:rPr>
              <a:t>2020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76940" y="5019547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8. </a:t>
            </a:r>
            <a:r>
              <a:rPr lang="en-US" dirty="0" err="1">
                <a:latin typeface="UTM Cafeta" panose="02040603050506020204" pitchFamily="18" charset="0"/>
              </a:rPr>
              <a:t>Phát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biểu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của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diện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cấp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uỷ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cấp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 smtClean="0">
                <a:latin typeface="UTM Cafeta" panose="02040603050506020204" pitchFamily="18" charset="0"/>
              </a:rPr>
              <a:t>trên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6940" y="5772860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9</a:t>
            </a:r>
            <a:r>
              <a:rPr lang="vi-VN" dirty="0" smtClean="0">
                <a:latin typeface="UTM Cafeta" panose="02040603050506020204" pitchFamily="18" charset="0"/>
              </a:rPr>
              <a:t>.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vi-VN" dirty="0">
                <a:latin typeface="UTM Cafeta" panose="02040603050506020204" pitchFamily="18" charset="0"/>
              </a:rPr>
              <a:t>Thảo luận</a:t>
            </a:r>
            <a:endParaRPr lang="en-US" dirty="0">
              <a:latin typeface="UTM Cafeta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8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68">
        <p:split orient="vert"/>
      </p:transition>
    </mc:Choice>
    <mc:Fallback xmlns="">
      <p:transition spd="slow" advTm="46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6943" y="2870669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10. </a:t>
            </a:r>
            <a:r>
              <a:rPr lang="vi-VN" dirty="0">
                <a:latin typeface="UTM Cafeta" panose="02040603050506020204" pitchFamily="18" charset="0"/>
              </a:rPr>
              <a:t>Bầu cấp ủy</a:t>
            </a:r>
            <a:r>
              <a:rPr lang="en-US" dirty="0">
                <a:latin typeface="UTM Cafeta" panose="02040603050506020204" pitchFamily="18" charset="0"/>
              </a:rPr>
              <a:t> Chi </a:t>
            </a:r>
            <a:r>
              <a:rPr lang="en-US" dirty="0" err="1">
                <a:latin typeface="UTM Cafeta" panose="02040603050506020204" pitchFamily="18" charset="0"/>
              </a:rPr>
              <a:t>bộ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smtClean="0">
                <a:latin typeface="UTM Cafeta" panose="02040603050506020204" pitchFamily="18" charset="0"/>
              </a:rPr>
              <a:t>02.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76943" y="3680951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dirty="0">
                <a:latin typeface="UTM Cafeta" panose="02040603050506020204" pitchFamily="18" charset="0"/>
              </a:rPr>
              <a:t> </a:t>
            </a:r>
            <a:r>
              <a:rPr lang="vi-VN" dirty="0" smtClean="0">
                <a:latin typeface="UTM Cafeta" panose="02040603050506020204" pitchFamily="18" charset="0"/>
              </a:rPr>
              <a:t>1</a:t>
            </a:r>
            <a:r>
              <a:rPr lang="en-US" dirty="0" smtClean="0">
                <a:latin typeface="UTM Cafeta" panose="02040603050506020204" pitchFamily="18" charset="0"/>
              </a:rPr>
              <a:t>1</a:t>
            </a:r>
            <a:r>
              <a:rPr lang="vi-VN" dirty="0" smtClean="0">
                <a:latin typeface="UTM Cafeta" panose="02040603050506020204" pitchFamily="18" charset="0"/>
              </a:rPr>
              <a:t>. </a:t>
            </a:r>
            <a:r>
              <a:rPr lang="en-US" dirty="0" err="1">
                <a:latin typeface="UTM Cafeta" panose="02040603050506020204" pitchFamily="18" charset="0"/>
              </a:rPr>
              <a:t>Trình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bày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Dự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thảo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Nghị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quyết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 smtClean="0">
                <a:latin typeface="UTM Cafeta" panose="02040603050506020204" pitchFamily="18" charset="0"/>
              </a:rPr>
              <a:t>hội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6943" y="4461559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smtClean="0">
                <a:latin typeface="UTM Cafeta" panose="02040603050506020204" pitchFamily="18" charset="0"/>
              </a:rPr>
              <a:t>12. </a:t>
            </a:r>
            <a:r>
              <a:rPr lang="vi-VN" dirty="0">
                <a:latin typeface="UTM Cafeta" panose="02040603050506020204" pitchFamily="18" charset="0"/>
              </a:rPr>
              <a:t>Lấy biểu quyết thông qua Nghị quyết Đại hội</a:t>
            </a:r>
            <a:r>
              <a:rPr lang="vi-VN" dirty="0" smtClean="0">
                <a:latin typeface="UTM Cafeta" panose="02040603050506020204" pitchFamily="18" charset="0"/>
              </a:rPr>
              <a:t>.</a:t>
            </a:r>
            <a:endParaRPr lang="en-US" dirty="0">
              <a:latin typeface="UTM Cafeta" panose="0204060305050602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76942" y="5242167"/>
            <a:ext cx="7870371" cy="555172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latin typeface="UTM Cafeta" panose="02040603050506020204" pitchFamily="18" charset="0"/>
              </a:rPr>
              <a:t>13</a:t>
            </a:r>
            <a:r>
              <a:rPr lang="vi-VN" dirty="0" smtClean="0">
                <a:latin typeface="UTM Cafeta" panose="02040603050506020204" pitchFamily="18" charset="0"/>
              </a:rPr>
              <a:t>.</a:t>
            </a:r>
            <a:r>
              <a:rPr lang="en-US" dirty="0" smtClean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Bế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mạc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Đại</a:t>
            </a:r>
            <a:r>
              <a:rPr lang="en-US" dirty="0">
                <a:latin typeface="UTM Cafeta" panose="02040603050506020204" pitchFamily="18" charset="0"/>
              </a:rPr>
              <a:t> </a:t>
            </a:r>
            <a:r>
              <a:rPr lang="en-US" dirty="0" err="1">
                <a:latin typeface="UTM Cafeta" panose="02040603050506020204" pitchFamily="18" charset="0"/>
              </a:rPr>
              <a:t>hội</a:t>
            </a:r>
            <a:r>
              <a:rPr lang="en-US" dirty="0" smtClean="0">
                <a:latin typeface="UTM Cafeta" panose="02040603050506020204" pitchFamily="18" charset="0"/>
              </a:rPr>
              <a:t>. </a:t>
            </a:r>
            <a:endParaRPr lang="en-US" dirty="0">
              <a:latin typeface="UTM Cafeta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46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1"/>
          <p:cNvSpPr/>
          <p:nvPr/>
        </p:nvSpPr>
        <p:spPr>
          <a:xfrm>
            <a:off x="316627" y="2527188"/>
            <a:ext cx="86036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BÁO CÁO TÌNH HÌNH </a:t>
            </a:r>
          </a:p>
          <a:p>
            <a:pPr algn="ctr"/>
            <a:r>
              <a:rPr lang="en-US" sz="40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ĐẢNG VIÊN THAM DỰ ĐẠI HỘI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332802578"/>
              </p:ext>
            </p:extLst>
          </p:nvPr>
        </p:nvGraphicFramePr>
        <p:xfrm>
          <a:off x="-257028" y="3767558"/>
          <a:ext cx="3545144" cy="1939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389499398"/>
              </p:ext>
            </p:extLst>
          </p:nvPr>
        </p:nvGraphicFramePr>
        <p:xfrm>
          <a:off x="1739280" y="3809093"/>
          <a:ext cx="4741646" cy="1904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1109898516"/>
              </p:ext>
            </p:extLst>
          </p:nvPr>
        </p:nvGraphicFramePr>
        <p:xfrm>
          <a:off x="6004503" y="3767558"/>
          <a:ext cx="3139497" cy="1904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71151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609600" y="2810833"/>
            <a:ext cx="8210550" cy="19082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BÁO CÁO </a:t>
            </a:r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TỔNG KẾT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r>
              <a:rPr lang="en-US" sz="32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THỰC HIỆN NGHỊ QUYẾT ĐẠI HỘI </a:t>
            </a:r>
          </a:p>
          <a:p>
            <a:pPr algn="ctr"/>
            <a:r>
              <a:rPr lang="en-US" sz="32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NHIỆM KỲ 2018 - 2020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83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609600" y="2810833"/>
            <a:ext cx="8210550" cy="19082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BÁO </a:t>
            </a:r>
            <a:r>
              <a:rPr lang="en-US" sz="540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CÁO </a:t>
            </a:r>
            <a:r>
              <a:rPr lang="en-US" sz="54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KIỂM ĐIỂM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r>
              <a:rPr lang="en-US" sz="32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BÍ THƯ CHI BỘ 2</a:t>
            </a:r>
          </a:p>
          <a:p>
            <a:pPr algn="ctr"/>
            <a:r>
              <a:rPr lang="en-US" sz="32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NHIỆM KỲ 2018 - 2020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86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609600" y="2810833"/>
            <a:ext cx="821055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PHÁT BIỂU </a:t>
            </a:r>
          </a:p>
          <a:p>
            <a:pPr algn="ctr"/>
            <a:r>
              <a:rPr lang="en-US" sz="54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LÃNH ĐẠO CẤP TRÊN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51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BÁO CÁO</a:t>
            </a:r>
          </a:p>
          <a:p>
            <a:pPr algn="ctr"/>
            <a:r>
              <a:rPr lang="en-US" sz="54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GÓP Ý VÀ THẢO LUẬN</a:t>
            </a:r>
          </a:p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NỘI DUNG GÓP Ý </a:t>
            </a:r>
          </a:p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DỰ THẢO VĂN KIỆN ĐẠI HỘI</a:t>
            </a:r>
            <a:endParaRPr lang="en-US" sz="360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19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19697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BẦU CẤP ỦY CHI BỘ 02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LẦN THỨ V, NHIỆM KỲ 2020 - 2023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55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197557" y="3710718"/>
            <a:ext cx="8773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169" y="3111500"/>
            <a:ext cx="8981631" cy="3311878"/>
          </a:xfrm>
          <a:prstGeom prst="rect">
            <a:avLst/>
          </a:prstGeom>
          <a:pattFill prst="pct20">
            <a:fgClr>
              <a:srgbClr val="0C693A"/>
            </a:fgClr>
            <a:bgClr>
              <a:schemeClr val="bg1"/>
            </a:bgClr>
          </a:pattFill>
          <a:ln w="69850">
            <a:solidFill>
              <a:srgbClr val="005D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3493" y="2817624"/>
            <a:ext cx="8223025" cy="563698"/>
          </a:xfrm>
          <a:prstGeom prst="rect">
            <a:avLst/>
          </a:prstGeom>
          <a:solidFill>
            <a:srgbClr val="005D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</a:rPr>
              <a:t>Đ/c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651" y="3374020"/>
            <a:ext cx="7833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Chức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vụ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-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đơn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vị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982" y="5169533"/>
            <a:ext cx="497637" cy="3051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t="19409" r="2609" b="13549"/>
          <a:stretch/>
        </p:blipFill>
        <p:spPr>
          <a:xfrm>
            <a:off x="4429871" y="5717480"/>
            <a:ext cx="519858" cy="4203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7" b="97667" l="1750" r="97250">
                        <a14:foregroundMark x1="43583" y1="70833" x2="43583" y2="70833"/>
                        <a14:foregroundMark x1="41083" y1="68667" x2="41083" y2="68667"/>
                        <a14:foregroundMark x1="38000" y1="67417" x2="38000" y2="67417"/>
                        <a14:foregroundMark x1="39250" y1="73333" x2="39250" y2="73333"/>
                        <a14:foregroundMark x1="60750" y1="33083" x2="60750" y2="33083"/>
                        <a14:foregroundMark x1="43333" y1="74917" x2="43333" y2="74917"/>
                        <a14:foregroundMark x1="61667" y1="65250" x2="61667" y2="65250"/>
                        <a14:foregroundMark x1="37333" y1="69583" x2="37333" y2="69583"/>
                        <a14:foregroundMark x1="36417" y1="72417" x2="36417" y2="72417"/>
                        <a14:foregroundMark x1="60167" y1="26583" x2="60167" y2="26583"/>
                        <a14:foregroundMark x1="62667" y1="39667" x2="62667" y2="39667"/>
                        <a14:foregroundMark x1="40167" y1="21833" x2="40167" y2="21833"/>
                        <a14:foregroundMark x1="59819" y1="51360" x2="59819" y2="51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15" t="20933" r="30504" b="45377"/>
          <a:stretch/>
        </p:blipFill>
        <p:spPr>
          <a:xfrm>
            <a:off x="670130" y="4580395"/>
            <a:ext cx="531627" cy="4630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3" y="5715614"/>
            <a:ext cx="490301" cy="4352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12734" r="19788" b="14593"/>
          <a:stretch/>
        </p:blipFill>
        <p:spPr>
          <a:xfrm>
            <a:off x="4434408" y="4565458"/>
            <a:ext cx="510785" cy="4582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296970" y="4607930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Dân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tộc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8247" y="4576247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Không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8247" y="5117625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vào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đảng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96969" y="5683614"/>
            <a:ext cx="1729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12/12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8247" y="5683614"/>
            <a:ext cx="35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Trình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độ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chuyên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môn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889" r="100000">
                        <a14:foregroundMark x1="26667" y1="16000" x2="26667" y2="16000"/>
                        <a14:foregroundMark x1="52444" y1="15556" x2="52444" y2="15556"/>
                        <a14:foregroundMark x1="72444" y1="16000" x2="72444" y2="1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6" y="3926057"/>
            <a:ext cx="541574" cy="54157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86637" y="4055878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sinh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5" name="Picture 2" descr="Káº¿t quáº£ hÃ¬nh áº£nh cho symbol quÃª quÃ¡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1" y="5127515"/>
            <a:ext cx="470584" cy="47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286637" y="5108722"/>
            <a:ext cx="261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quán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7" name="Rectangle 41">
            <a:hlinkClick r:id="rId2" action="ppaction://hlinkfile"/>
          </p:cNvPr>
          <p:cNvSpPr/>
          <p:nvPr/>
        </p:nvSpPr>
        <p:spPr>
          <a:xfrm>
            <a:off x="86169" y="2469290"/>
            <a:ext cx="406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20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8" grpId="0"/>
      <p:bldP spid="19" grpId="0"/>
      <p:bldP spid="20" grpId="0"/>
      <p:bldP spid="21" grpId="0"/>
      <p:bldP spid="22" grpId="0"/>
      <p:bldP spid="24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197557" y="3710718"/>
            <a:ext cx="8773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169" y="3111500"/>
            <a:ext cx="8981631" cy="3311878"/>
          </a:xfrm>
          <a:prstGeom prst="rect">
            <a:avLst/>
          </a:prstGeom>
          <a:pattFill prst="pct20">
            <a:fgClr>
              <a:srgbClr val="0C693A"/>
            </a:fgClr>
            <a:bgClr>
              <a:schemeClr val="bg1"/>
            </a:bgClr>
          </a:pattFill>
          <a:ln w="69850">
            <a:solidFill>
              <a:srgbClr val="005D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3493" y="2817624"/>
            <a:ext cx="8223025" cy="563698"/>
          </a:xfrm>
          <a:prstGeom prst="rect">
            <a:avLst/>
          </a:prstGeom>
          <a:solidFill>
            <a:srgbClr val="005D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</a:rPr>
              <a:t>Đ/c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651" y="3374020"/>
            <a:ext cx="7833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Chức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vụ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-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đơn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vị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982" y="5169533"/>
            <a:ext cx="497637" cy="3051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t="19409" r="2609" b="13549"/>
          <a:stretch/>
        </p:blipFill>
        <p:spPr>
          <a:xfrm>
            <a:off x="4429871" y="5717480"/>
            <a:ext cx="519858" cy="4203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7" b="97667" l="1750" r="97250">
                        <a14:foregroundMark x1="43583" y1="70833" x2="43583" y2="70833"/>
                        <a14:foregroundMark x1="41083" y1="68667" x2="41083" y2="68667"/>
                        <a14:foregroundMark x1="38000" y1="67417" x2="38000" y2="67417"/>
                        <a14:foregroundMark x1="39250" y1="73333" x2="39250" y2="73333"/>
                        <a14:foregroundMark x1="60750" y1="33083" x2="60750" y2="33083"/>
                        <a14:foregroundMark x1="43333" y1="74917" x2="43333" y2="74917"/>
                        <a14:foregroundMark x1="61667" y1="65250" x2="61667" y2="65250"/>
                        <a14:foregroundMark x1="37333" y1="69583" x2="37333" y2="69583"/>
                        <a14:foregroundMark x1="36417" y1="72417" x2="36417" y2="72417"/>
                        <a14:foregroundMark x1="60167" y1="26583" x2="60167" y2="26583"/>
                        <a14:foregroundMark x1="62667" y1="39667" x2="62667" y2="39667"/>
                        <a14:foregroundMark x1="40167" y1="21833" x2="40167" y2="21833"/>
                        <a14:foregroundMark x1="59819" y1="51360" x2="59819" y2="51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15" t="20933" r="30504" b="45377"/>
          <a:stretch/>
        </p:blipFill>
        <p:spPr>
          <a:xfrm>
            <a:off x="670130" y="4580395"/>
            <a:ext cx="531627" cy="4630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3" y="5715614"/>
            <a:ext cx="490301" cy="4352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12734" r="19788" b="14593"/>
          <a:stretch/>
        </p:blipFill>
        <p:spPr>
          <a:xfrm>
            <a:off x="4434408" y="4565458"/>
            <a:ext cx="510785" cy="4582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296970" y="4607930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Dân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tộc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8247" y="4576247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Không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8247" y="5117625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vào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đảng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96969" y="5683614"/>
            <a:ext cx="1236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12/12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8247" y="5683614"/>
            <a:ext cx="35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Trình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độ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chuyên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môn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889" r="100000">
                        <a14:foregroundMark x1="26667" y1="16000" x2="26667" y2="16000"/>
                        <a14:foregroundMark x1="52444" y1="15556" x2="52444" y2="15556"/>
                        <a14:foregroundMark x1="72444" y1="16000" x2="72444" y2="1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6" y="3926057"/>
            <a:ext cx="541574" cy="54157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86637" y="4055878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sinh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5" name="Picture 2" descr="Káº¿t quáº£ hÃ¬nh áº£nh cho symbol quÃª quÃ¡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1" y="5127515"/>
            <a:ext cx="470584" cy="47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286637" y="5108722"/>
            <a:ext cx="261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quán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7" name="Rectangle 41">
            <a:hlinkClick r:id="rId2" action="ppaction://hlinkfile"/>
          </p:cNvPr>
          <p:cNvSpPr/>
          <p:nvPr/>
        </p:nvSpPr>
        <p:spPr>
          <a:xfrm>
            <a:off x="86169" y="2469290"/>
            <a:ext cx="406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20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99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8" grpId="0"/>
      <p:bldP spid="19" grpId="0"/>
      <p:bldP spid="20" grpId="0"/>
      <p:bldP spid="21" grpId="0"/>
      <p:bldP spid="22" grpId="0"/>
      <p:bldP spid="24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197557" y="3710718"/>
            <a:ext cx="8773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169" y="3111500"/>
            <a:ext cx="8981631" cy="3311878"/>
          </a:xfrm>
          <a:prstGeom prst="rect">
            <a:avLst/>
          </a:prstGeom>
          <a:pattFill prst="pct20">
            <a:fgClr>
              <a:srgbClr val="0C693A"/>
            </a:fgClr>
            <a:bgClr>
              <a:schemeClr val="bg1"/>
            </a:bgClr>
          </a:pattFill>
          <a:ln w="69850">
            <a:solidFill>
              <a:srgbClr val="005D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3493" y="2869400"/>
            <a:ext cx="8223025" cy="563698"/>
          </a:xfrm>
          <a:prstGeom prst="rect">
            <a:avLst/>
          </a:prstGeom>
          <a:solidFill>
            <a:srgbClr val="005D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</a:rPr>
              <a:t>Đ/c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651" y="3374020"/>
            <a:ext cx="7833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Chức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vụ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-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đơn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vị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982" y="5169533"/>
            <a:ext cx="497637" cy="3051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t="19409" r="2609" b="13549"/>
          <a:stretch/>
        </p:blipFill>
        <p:spPr>
          <a:xfrm>
            <a:off x="4429871" y="5717480"/>
            <a:ext cx="519858" cy="4203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7" b="97667" l="1750" r="97250">
                        <a14:foregroundMark x1="43583" y1="70833" x2="43583" y2="70833"/>
                        <a14:foregroundMark x1="41083" y1="68667" x2="41083" y2="68667"/>
                        <a14:foregroundMark x1="38000" y1="67417" x2="38000" y2="67417"/>
                        <a14:foregroundMark x1="39250" y1="73333" x2="39250" y2="73333"/>
                        <a14:foregroundMark x1="60750" y1="33083" x2="60750" y2="33083"/>
                        <a14:foregroundMark x1="43333" y1="74917" x2="43333" y2="74917"/>
                        <a14:foregroundMark x1="61667" y1="65250" x2="61667" y2="65250"/>
                        <a14:foregroundMark x1="37333" y1="69583" x2="37333" y2="69583"/>
                        <a14:foregroundMark x1="36417" y1="72417" x2="36417" y2="72417"/>
                        <a14:foregroundMark x1="60167" y1="26583" x2="60167" y2="26583"/>
                        <a14:foregroundMark x1="62667" y1="39667" x2="62667" y2="39667"/>
                        <a14:foregroundMark x1="40167" y1="21833" x2="40167" y2="21833"/>
                        <a14:foregroundMark x1="59819" y1="51360" x2="59819" y2="51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15" t="20933" r="30504" b="45377"/>
          <a:stretch/>
        </p:blipFill>
        <p:spPr>
          <a:xfrm>
            <a:off x="670130" y="4580395"/>
            <a:ext cx="531627" cy="4630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3" y="5715614"/>
            <a:ext cx="490301" cy="4352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12734" r="19788" b="14593"/>
          <a:stretch/>
        </p:blipFill>
        <p:spPr>
          <a:xfrm>
            <a:off x="4434408" y="4565458"/>
            <a:ext cx="510785" cy="4582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296970" y="4607930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Dân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tộc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8247" y="4576247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Không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8247" y="5117625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vào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đảng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96969" y="5683614"/>
            <a:ext cx="1236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12/12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8247" y="5683614"/>
            <a:ext cx="35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Trình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độ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chuyên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môn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889" r="100000">
                        <a14:foregroundMark x1="26667" y1="16000" x2="26667" y2="16000"/>
                        <a14:foregroundMark x1="52444" y1="15556" x2="52444" y2="15556"/>
                        <a14:foregroundMark x1="72444" y1="16000" x2="72444" y2="1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6" y="3926057"/>
            <a:ext cx="541574" cy="54157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86637" y="4055878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sinh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5" name="Picture 2" descr="Káº¿t quáº£ hÃ¬nh áº£nh cho symbol quÃª quÃ¡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1" y="5127515"/>
            <a:ext cx="470584" cy="47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286637" y="5108722"/>
            <a:ext cx="261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quán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7" name="Rectangle 41">
            <a:hlinkClick r:id="rId2" action="ppaction://hlinkfile"/>
          </p:cNvPr>
          <p:cNvSpPr/>
          <p:nvPr/>
        </p:nvSpPr>
        <p:spPr>
          <a:xfrm>
            <a:off x="86169" y="2469290"/>
            <a:ext cx="406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20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90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8" grpId="0"/>
      <p:bldP spid="19" grpId="0"/>
      <p:bldP spid="20" grpId="0"/>
      <p:bldP spid="21" grpId="0"/>
      <p:bldP spid="22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197557" y="3710718"/>
            <a:ext cx="877388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169" y="3111500"/>
            <a:ext cx="8981631" cy="3311878"/>
          </a:xfrm>
          <a:prstGeom prst="rect">
            <a:avLst/>
          </a:prstGeom>
          <a:pattFill prst="pct20">
            <a:fgClr>
              <a:srgbClr val="0C693A"/>
            </a:fgClr>
            <a:bgClr>
              <a:schemeClr val="bg1"/>
            </a:bgClr>
          </a:pattFill>
          <a:ln w="69850">
            <a:solidFill>
              <a:srgbClr val="005D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3493" y="2817624"/>
            <a:ext cx="8223025" cy="563698"/>
          </a:xfrm>
          <a:prstGeom prst="rect">
            <a:avLst/>
          </a:prstGeom>
          <a:solidFill>
            <a:srgbClr val="005D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</a:rPr>
              <a:t>Đ/c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651" y="3374020"/>
            <a:ext cx="7833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Chức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vụ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-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đơn</a:t>
            </a:r>
            <a:r>
              <a:rPr lang="en-US" sz="2400" b="1" dirty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>
                <a:solidFill>
                  <a:srgbClr val="005D35"/>
                </a:solidFill>
                <a:latin typeface="UTM Avo" panose="02040603050506020204" pitchFamily="18" charset="0"/>
              </a:rPr>
              <a:t>vị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982" y="5169533"/>
            <a:ext cx="497637" cy="3051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t="19409" r="2609" b="13549"/>
          <a:stretch/>
        </p:blipFill>
        <p:spPr>
          <a:xfrm>
            <a:off x="4429871" y="5717480"/>
            <a:ext cx="519858" cy="4203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7" b="97667" l="1750" r="97250">
                        <a14:foregroundMark x1="43583" y1="70833" x2="43583" y2="70833"/>
                        <a14:foregroundMark x1="41083" y1="68667" x2="41083" y2="68667"/>
                        <a14:foregroundMark x1="38000" y1="67417" x2="38000" y2="67417"/>
                        <a14:foregroundMark x1="39250" y1="73333" x2="39250" y2="73333"/>
                        <a14:foregroundMark x1="60750" y1="33083" x2="60750" y2="33083"/>
                        <a14:foregroundMark x1="43333" y1="74917" x2="43333" y2="74917"/>
                        <a14:foregroundMark x1="61667" y1="65250" x2="61667" y2="65250"/>
                        <a14:foregroundMark x1="37333" y1="69583" x2="37333" y2="69583"/>
                        <a14:foregroundMark x1="36417" y1="72417" x2="36417" y2="72417"/>
                        <a14:foregroundMark x1="60167" y1="26583" x2="60167" y2="26583"/>
                        <a14:foregroundMark x1="62667" y1="39667" x2="62667" y2="39667"/>
                        <a14:foregroundMark x1="40167" y1="21833" x2="40167" y2="21833"/>
                        <a14:foregroundMark x1="59819" y1="51360" x2="59819" y2="51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15" t="20933" r="30504" b="45377"/>
          <a:stretch/>
        </p:blipFill>
        <p:spPr>
          <a:xfrm>
            <a:off x="670130" y="4580395"/>
            <a:ext cx="531627" cy="4630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3" y="5715614"/>
            <a:ext cx="490301" cy="4352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12734" r="19788" b="14593"/>
          <a:stretch/>
        </p:blipFill>
        <p:spPr>
          <a:xfrm>
            <a:off x="4434408" y="4565458"/>
            <a:ext cx="510785" cy="4582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296970" y="4607930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Kinh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8247" y="4576247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Không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8247" y="5117625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vào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đảng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96969" y="5683614"/>
            <a:ext cx="1236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12/12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8247" y="5683614"/>
            <a:ext cx="35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Trình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độ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chuyên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môn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889" r="100000">
                        <a14:foregroundMark x1="26667" y1="16000" x2="26667" y2="16000"/>
                        <a14:foregroundMark x1="52444" y1="15556" x2="52444" y2="15556"/>
                        <a14:foregroundMark x1="72444" y1="16000" x2="72444" y2="1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6" y="3926057"/>
            <a:ext cx="541574" cy="54157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86637" y="4055878"/>
            <a:ext cx="229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Ngày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sinh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pic>
        <p:nvPicPr>
          <p:cNvPr id="25" name="Picture 2" descr="Káº¿t quáº£ hÃ¬nh áº£nh cho symbol quÃª quÃ¡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1" y="5127515"/>
            <a:ext cx="470584" cy="47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286637" y="5108722"/>
            <a:ext cx="261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Nguyên</a:t>
            </a:r>
            <a:r>
              <a:rPr lang="en-US" sz="2400" b="1" dirty="0" smtClean="0">
                <a:solidFill>
                  <a:srgbClr val="005D35"/>
                </a:solidFill>
                <a:latin typeface="UTM Avo" panose="02040603050506020204" pitchFamily="18" charset="0"/>
              </a:rPr>
              <a:t> </a:t>
            </a:r>
            <a:r>
              <a:rPr lang="en-US" sz="2400" b="1" dirty="0" err="1" smtClean="0">
                <a:solidFill>
                  <a:srgbClr val="005D35"/>
                </a:solidFill>
                <a:latin typeface="UTM Avo" panose="02040603050506020204" pitchFamily="18" charset="0"/>
              </a:rPr>
              <a:t>quán</a:t>
            </a:r>
            <a:endParaRPr lang="en-US" sz="2400" b="1" dirty="0">
              <a:solidFill>
                <a:srgbClr val="005D35"/>
              </a:solidFill>
              <a:latin typeface="UTM Avo" panose="02040603050506020204" pitchFamily="18" charset="0"/>
            </a:endParaRPr>
          </a:p>
        </p:txBody>
      </p:sp>
      <p:sp>
        <p:nvSpPr>
          <p:cNvPr id="27" name="Rectangle 41">
            <a:hlinkClick r:id="rId2" action="ppaction://hlinkfile"/>
          </p:cNvPr>
          <p:cNvSpPr/>
          <p:nvPr/>
        </p:nvSpPr>
        <p:spPr>
          <a:xfrm>
            <a:off x="86169" y="2469290"/>
            <a:ext cx="406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</a:t>
            </a:r>
            <a:endParaRPr lang="en-US" sz="20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65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8" grpId="0"/>
      <p:bldP spid="19" grpId="0"/>
      <p:bldP spid="20" grpId="0"/>
      <p:bldP spid="21" grpId="0"/>
      <p:bldP spid="22" grpId="0"/>
      <p:bldP spid="24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316126" y="2427782"/>
            <a:ext cx="877388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LÝ LỊCH TRÍCH NGANG NHÂN SỰ CẤP ỦY TẠI ĐẠI HỘI CHI BỘ 02 NHIỆM KỲ 2020 - 2023</a:t>
            </a:r>
            <a:endParaRPr lang="en-US" sz="28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4" name="Rectangle 41">
            <a:hlinkClick r:id="rId2" action="ppaction://hlinkfile"/>
          </p:cNvPr>
          <p:cNvSpPr/>
          <p:nvPr/>
        </p:nvSpPr>
        <p:spPr>
          <a:xfrm>
            <a:off x="370114" y="3561123"/>
            <a:ext cx="877388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28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20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3" action="ppaction://hlinkfile"/>
          </p:cNvPr>
          <p:cNvSpPr/>
          <p:nvPr/>
        </p:nvSpPr>
        <p:spPr>
          <a:xfrm>
            <a:off x="316127" y="2796489"/>
            <a:ext cx="877388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THÀNH VIÊN BAN KIỂM PHIẾU</a:t>
            </a:r>
            <a:endParaRPr lang="en-US" sz="40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8147005"/>
              </p:ext>
            </p:extLst>
          </p:nvPr>
        </p:nvGraphicFramePr>
        <p:xfrm>
          <a:off x="933551" y="3742911"/>
          <a:ext cx="7539037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Worksheet" r:id="rId4" imgW="3695760" imgH="809531" progId="Excel.Sheet.8">
                  <p:embed/>
                </p:oleObj>
              </mc:Choice>
              <mc:Fallback>
                <p:oleObj name="Worksheet" r:id="rId4" imgW="3695760" imgH="809531" progId="Excel.Sheet.8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33551" y="3742911"/>
                        <a:ext cx="7539037" cy="1651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08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THỂ LỆ BẦU CỬ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ĐẠI HỘI ĐẢNG VIÊN CHI BỘ 02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LẦN THỨ V, NHIỆM KỲ 2020 - 2023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47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580976" y="3344779"/>
            <a:ext cx="2405453" cy="28518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vi-V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PHIẾU BẦU CỬ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CẤP UỶ CHI BỘ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928634"/>
              </p:ext>
            </p:extLst>
          </p:nvPr>
        </p:nvGraphicFramePr>
        <p:xfrm>
          <a:off x="2809576" y="4080313"/>
          <a:ext cx="1888127" cy="208226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514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38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93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fr-FR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Nguyễn Văn A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34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fr-FR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Trần Văn B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2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fr-FR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Trần Thị C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5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fr-FR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Nguyễn Thị </a:t>
                      </a:r>
                      <a:r>
                        <a:rPr lang="en-US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40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56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en-US" sz="1400" smtClean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Nguyễn Văn E</a:t>
                      </a:r>
                      <a:endParaRPr lang="en-US" sz="1400" smtClean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56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en-US" sz="1400" smtClean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Trần</a:t>
                      </a:r>
                      <a:r>
                        <a:rPr lang="en-US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Văn</a:t>
                      </a:r>
                      <a:r>
                        <a:rPr lang="en-US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</a:t>
                      </a:r>
                      <a:endParaRPr lang="en-US" sz="1400" dirty="0" smtClean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2961976" y="4585995"/>
            <a:ext cx="16764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266776" y="4767795"/>
            <a:ext cx="1203444" cy="20094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266776" y="5073609"/>
            <a:ext cx="1371600" cy="31188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3158946" y="5449245"/>
            <a:ext cx="1676400" cy="314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3038176" y="6097963"/>
            <a:ext cx="165952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51742" y="4080313"/>
            <a:ext cx="2030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Tín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nhiệm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51743" y="4415858"/>
            <a:ext cx="2677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Không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tín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nhiệm</a:t>
            </a:r>
            <a:endParaRPr lang="en-US" b="1" dirty="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51743" y="4711136"/>
            <a:ext cx="2743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Sai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thể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lệ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bầu</a:t>
            </a:r>
            <a:r>
              <a:rPr lang="en-US" b="1" dirty="0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 smtClean="0">
                <a:latin typeface="Times New Roman" pitchFamily="18" charset="0"/>
                <a:cs typeface="Arial" pitchFamily="34" charset="0"/>
                <a:sym typeface="Wingdings" pitchFamily="2" charset="2"/>
              </a:rPr>
              <a:t>cử</a:t>
            </a:r>
            <a:endParaRPr lang="en-US" b="1" dirty="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51742" y="5034926"/>
            <a:ext cx="2563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Sai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thể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lệ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bầu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cử</a:t>
            </a:r>
            <a:endParaRPr lang="en-US" b="1" dirty="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51744" y="5410562"/>
            <a:ext cx="2574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Sai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thể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lệ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bầu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cử</a:t>
            </a:r>
            <a:endParaRPr lang="en-US" b="1" dirty="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51744" y="5794813"/>
            <a:ext cx="260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thể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lệ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bầu</a:t>
            </a:r>
            <a:r>
              <a:rPr lang="en-US" b="1" dirty="0">
                <a:latin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err="1">
                <a:latin typeface="Times New Roman" pitchFamily="18" charset="0"/>
                <a:cs typeface="Arial" pitchFamily="34" charset="0"/>
                <a:sym typeface="Wingdings" pitchFamily="2" charset="2"/>
              </a:rPr>
              <a:t>cử</a:t>
            </a:r>
            <a:endParaRPr lang="en-US" b="1" dirty="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487" y="2470646"/>
            <a:ext cx="77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40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HƯỚNG </a:t>
            </a:r>
            <a:r>
              <a:rPr lang="en-US" sz="400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DẪN BẦU </a:t>
            </a:r>
            <a:r>
              <a:rPr lang="en-US" sz="4000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CỬ</a:t>
            </a:r>
          </a:p>
        </p:txBody>
      </p:sp>
    </p:spTree>
    <p:extLst>
      <p:ext uri="{BB962C8B-B14F-4D97-AF65-F5344CB8AC3E}">
        <p14:creationId xmlns:p14="http://schemas.microsoft.com/office/powerpoint/2010/main" val="373585706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5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500"/>
                            </p:stCondLst>
                            <p:childTnLst>
                              <p:par>
                                <p:cTn id="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CỐNG BỐ KẾT QUẢ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CẤP ỦY CHI BỘ 02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LẦN THỨ V, NHIỆM KỲ 2020 - 2023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45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2044406"/>
              </p:ext>
            </p:extLst>
          </p:nvPr>
        </p:nvGraphicFramePr>
        <p:xfrm>
          <a:off x="274639" y="3290348"/>
          <a:ext cx="8492198" cy="2579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Worksheet" r:id="rId3" imgW="4162488" imgH="1200125" progId="Excel.Sheet.8">
                  <p:embed/>
                </p:oleObj>
              </mc:Choice>
              <mc:Fallback>
                <p:oleObj name="Worksheet" r:id="rId3" imgW="4162488" imgH="1200125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4639" y="3290348"/>
                        <a:ext cx="8492198" cy="257951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1">
            <a:hlinkClick r:id="rId5" action="ppaction://hlinkfile"/>
          </p:cNvPr>
          <p:cNvSpPr/>
          <p:nvPr/>
        </p:nvSpPr>
        <p:spPr>
          <a:xfrm>
            <a:off x="-1" y="2828683"/>
            <a:ext cx="505869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KẾT QUẢ KIỂM PHIẾU BẦU</a:t>
            </a:r>
            <a:endParaRPr lang="en-US" sz="24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9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725994"/>
              </p:ext>
            </p:extLst>
          </p:nvPr>
        </p:nvGraphicFramePr>
        <p:xfrm>
          <a:off x="274638" y="3497360"/>
          <a:ext cx="8491537" cy="196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Worksheet" r:id="rId4" imgW="4162488" imgH="962043" progId="Excel.Sheet.8">
                  <p:embed/>
                </p:oleObj>
              </mc:Choice>
              <mc:Fallback>
                <p:oleObj name="Worksheet" r:id="rId4" imgW="4162488" imgH="962043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638" y="3497360"/>
                        <a:ext cx="8491537" cy="196373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1">
            <a:hlinkClick r:id="rId6" action="ppaction://hlinkfile"/>
          </p:cNvPr>
          <p:cNvSpPr/>
          <p:nvPr/>
        </p:nvSpPr>
        <p:spPr>
          <a:xfrm>
            <a:off x="0" y="2887676"/>
            <a:ext cx="603209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CẤP ỦY CHI BỘ NHIỆM KỲ 2020 - 2023</a:t>
            </a:r>
            <a:endParaRPr lang="en-US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53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THÔNG QUA </a:t>
            </a:r>
          </a:p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BIÊN BẢN ĐẠI HỘI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LẦN THỨ V, NHIỆM KỲ 2020 - 2023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endParaRPr lang="en-US" sz="36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31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381134" y="2392974"/>
            <a:ext cx="859020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CÁC CHỈ TIÊU CHỦ YẾU PHẤN ĐẤU THỰC HIỆN</a:t>
            </a:r>
            <a:endParaRPr lang="en-US" sz="2800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  <a:p>
            <a:pPr algn="ctr"/>
            <a:r>
              <a:rPr lang="en-US" sz="28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CỦA CHI BỘ - NHIỆM KỲ 2020 - 2023</a:t>
            </a:r>
            <a:endParaRPr lang="en-US" sz="28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70963" y="3231170"/>
            <a:ext cx="8210550" cy="5551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1. </a:t>
            </a:r>
            <a:r>
              <a:rPr lang="vi-VN" sz="2400" b="1" kern="50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Các </a:t>
            </a:r>
            <a:r>
              <a:rPr lang="vi-VN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chỉ tiêu phấn đấu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chung</a:t>
            </a:r>
            <a:endParaRPr lang="en-US" sz="2400" b="1" kern="50" dirty="0">
              <a:solidFill>
                <a:schemeClr val="tx1"/>
              </a:solidFill>
              <a:latin typeface="Times New Roman" panose="02020603050405020304" pitchFamily="18" charset="0"/>
              <a:ea typeface="Arial Unicode M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0962" y="3746015"/>
            <a:ext cx="8400379" cy="269342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18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70962" y="2291011"/>
            <a:ext cx="8210550" cy="5551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kern="50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2.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Các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chỉ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tiêu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phấn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đấu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của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tổ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chức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Đảng</a:t>
            </a:r>
            <a:endParaRPr lang="en-US" sz="2400" b="1" kern="50" dirty="0">
              <a:solidFill>
                <a:schemeClr val="tx1"/>
              </a:solidFill>
              <a:latin typeface="Times New Roman" panose="02020603050405020304" pitchFamily="18" charset="0"/>
              <a:ea typeface="Arial Unicode M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0962" y="2794667"/>
            <a:ext cx="8400379" cy="32584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717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70962" y="2381164"/>
            <a:ext cx="8210550" cy="5551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r>
              <a:rPr lang="en-US" sz="2400" b="1" kern="50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.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Chỉ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tiêu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phấn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đấu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của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tổ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chức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Công</a:t>
            </a:r>
            <a:r>
              <a:rPr lang="en-US" sz="2400" b="1" kern="50" dirty="0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US" sz="2400" b="1" kern="50" dirty="0" err="1">
                <a:solidFill>
                  <a:schemeClr val="tx1"/>
                </a:solidFill>
                <a:latin typeface="Times New Roman" panose="02020603050405020304" pitchFamily="18" charset="0"/>
                <a:ea typeface="Arial Unicode MS"/>
              </a:rPr>
              <a:t>đoàn</a:t>
            </a:r>
            <a:endParaRPr lang="en-US" sz="2400" b="1" kern="50" dirty="0">
              <a:solidFill>
                <a:schemeClr val="tx1"/>
              </a:solidFill>
              <a:latin typeface="Times New Roman" panose="02020603050405020304" pitchFamily="18" charset="0"/>
              <a:ea typeface="Arial Unicode M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0962" y="2794668"/>
            <a:ext cx="8400379" cy="135232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07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1">
            <a:hlinkClick r:id="rId2" action="ppaction://hlinkfile"/>
          </p:cNvPr>
          <p:cNvSpPr/>
          <p:nvPr/>
        </p:nvSpPr>
        <p:spPr>
          <a:xfrm>
            <a:off x="217714" y="2810833"/>
            <a:ext cx="8773886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THÔNG QUA </a:t>
            </a:r>
          </a:p>
          <a:p>
            <a:pPr lvl="1" algn="ctr"/>
            <a:r>
              <a:rPr lang="en-US" sz="54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NGHỊ QUYẾT ĐẠI HỘI</a:t>
            </a:r>
          </a:p>
          <a:p>
            <a:pPr algn="ctr"/>
            <a:r>
              <a:rPr lang="en-US" sz="32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Erie Black" panose="02040603050506020204" pitchFamily="18" charset="0"/>
              </a:rPr>
              <a:t>LẦN THỨ V, NHIỆM KỲ 2020 - 2023</a:t>
            </a:r>
            <a:endParaRPr lang="en-US" sz="3200" dirty="0">
              <a:ln w="1016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Erie Black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12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̀nh chữ nhật 10"/>
          <p:cNvSpPr/>
          <p:nvPr/>
        </p:nvSpPr>
        <p:spPr>
          <a:xfrm>
            <a:off x="4505032" y="4010423"/>
            <a:ext cx="184730" cy="41549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endParaRPr lang="vi-VN" sz="2100" b="1" dirty="0">
              <a:ln w="76200">
                <a:noFill/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32" y="200569"/>
            <a:ext cx="1865018" cy="1542027"/>
          </a:xfrm>
          <a:prstGeom prst="rect">
            <a:avLst/>
          </a:prstGeom>
        </p:spPr>
      </p:pic>
      <p:sp>
        <p:nvSpPr>
          <p:cNvPr id="11" name="Hình chữ nhật 13"/>
          <p:cNvSpPr/>
          <p:nvPr/>
        </p:nvSpPr>
        <p:spPr>
          <a:xfrm>
            <a:off x="3875082" y="2652923"/>
            <a:ext cx="1444627" cy="52322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76200">
                  <a:noFill/>
                  <a:prstDash val="solid"/>
                </a:ln>
                <a:solidFill>
                  <a:srgbClr val="0033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UTM HelvetIns" panose="02040603050506020204" pitchFamily="18" charset="0"/>
              </a:rPr>
              <a:t>CHI BỘ 2</a:t>
            </a:r>
            <a:endParaRPr lang="vi-VN" sz="2800" b="1" dirty="0">
              <a:ln w="76200">
                <a:noFill/>
                <a:prstDash val="solid"/>
              </a:ln>
              <a:solidFill>
                <a:srgbClr val="0033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UTM HelvetIns" panose="020406030505060202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694206" y="3454236"/>
            <a:ext cx="5806397" cy="1446550"/>
            <a:chOff x="1694206" y="3454236"/>
            <a:chExt cx="5806397" cy="1446550"/>
          </a:xfrm>
        </p:grpSpPr>
        <p:sp>
          <p:nvSpPr>
            <p:cNvPr id="12" name="Hình chữ nhật 13"/>
            <p:cNvSpPr/>
            <p:nvPr/>
          </p:nvSpPr>
          <p:spPr>
            <a:xfrm>
              <a:off x="1694206" y="4377566"/>
              <a:ext cx="5806397" cy="52322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>
                  <a:ln w="76200">
                    <a:noFill/>
                    <a:prstDash val="solid"/>
                  </a:ln>
                  <a:solidFill>
                    <a:srgbClr val="0033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LẦN THỨ  </a:t>
              </a:r>
              <a:r>
                <a:rPr lang="en-US" sz="2800" b="1" dirty="0" smtClean="0">
                  <a:ln w="76200">
                    <a:noFill/>
                    <a:prstDash val="solid"/>
                  </a:ln>
                  <a:solidFill>
                    <a:srgbClr val="0033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V – NHIỆM KỲ (2020 – 2023)</a:t>
              </a:r>
              <a:endParaRPr lang="vi-VN" sz="2800" b="1" dirty="0">
                <a:ln w="76200">
                  <a:noFill/>
                  <a:prstDash val="solid"/>
                </a:ln>
                <a:solidFill>
                  <a:srgbClr val="0033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3" name="Hình chữ nhật 7"/>
            <p:cNvSpPr/>
            <p:nvPr/>
          </p:nvSpPr>
          <p:spPr>
            <a:xfrm>
              <a:off x="2099437" y="3454236"/>
              <a:ext cx="4995919" cy="92333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dirty="0" smtClean="0">
                  <a:ln w="76200">
                    <a:noFill/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UTM HelvetIns" panose="02040603050506020204" pitchFamily="18" charset="0"/>
                </a:rPr>
                <a:t>BẾ MẠC ĐẠI HỘI</a:t>
              </a:r>
              <a:endParaRPr lang="vi-VN" sz="5400" b="1" dirty="0">
                <a:ln w="762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sp>
        <p:nvSpPr>
          <p:cNvPr id="15" name="Hình chữ nhật 13"/>
          <p:cNvSpPr/>
          <p:nvPr/>
        </p:nvSpPr>
        <p:spPr>
          <a:xfrm>
            <a:off x="1225288" y="1728407"/>
            <a:ext cx="6928948" cy="95410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3300"/>
                </a:solidFill>
                <a:latin typeface="UTM Cafeta" panose="02040603050506020204" pitchFamily="18" charset="0"/>
              </a:rPr>
              <a:t>ĐẢNG ỦY TRƯỜNG CAO ĐẲNG LÝ TỰ TRỌNG</a:t>
            </a:r>
          </a:p>
          <a:p>
            <a:pPr algn="ctr"/>
            <a:r>
              <a:rPr lang="en-US" sz="2800" b="1" dirty="0" smtClean="0">
                <a:solidFill>
                  <a:srgbClr val="003300"/>
                </a:solidFill>
                <a:latin typeface="UTM Cafeta" panose="02040603050506020204" pitchFamily="18" charset="0"/>
              </a:rPr>
              <a:t>THÀNH PHỐ HỒ CHÍ MINH</a:t>
            </a:r>
            <a:endParaRPr lang="vi-VN" sz="2800" b="1" dirty="0">
              <a:solidFill>
                <a:srgbClr val="003300"/>
              </a:solidFill>
              <a:latin typeface="UTM Swiss 721 Black Condensed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1875</TotalTime>
  <Words>796</Words>
  <Application>Microsoft Office PowerPoint</Application>
  <PresentationFormat>On-screen Show (4:3)</PresentationFormat>
  <Paragraphs>140</Paragraphs>
  <Slides>28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43" baseType="lpstr">
      <vt:lpstr>Arial Unicode MS</vt:lpstr>
      <vt:lpstr>SimSun</vt:lpstr>
      <vt:lpstr>Arial</vt:lpstr>
      <vt:lpstr>Calibri</vt:lpstr>
      <vt:lpstr>Tahoma</vt:lpstr>
      <vt:lpstr>Times New Roman</vt:lpstr>
      <vt:lpstr>UTM Avo</vt:lpstr>
      <vt:lpstr>UTM Cafeta</vt:lpstr>
      <vt:lpstr>UTM Erie Black</vt:lpstr>
      <vt:lpstr>UTM HelvetIns</vt:lpstr>
      <vt:lpstr>UTM Swiss 721 Black Condensed</vt:lpstr>
      <vt:lpstr>Wingdings</vt:lpstr>
      <vt:lpstr>Office Theme</vt:lpstr>
      <vt:lpstr>Microsoft Excel 97-2003 Worksheet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Le Duc Quy</dc:creator>
  <cp:lastModifiedBy>Yen-TCHC</cp:lastModifiedBy>
  <cp:revision>197</cp:revision>
  <dcterms:created xsi:type="dcterms:W3CDTF">2016-11-12T04:00:32Z</dcterms:created>
  <dcterms:modified xsi:type="dcterms:W3CDTF">2020-02-12T04:26:19Z</dcterms:modified>
</cp:coreProperties>
</file>